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336" r:id="rId4"/>
    <p:sldId id="258" r:id="rId5"/>
    <p:sldId id="338" r:id="rId6"/>
    <p:sldId id="339" r:id="rId7"/>
    <p:sldId id="270" r:id="rId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00FFFF"/>
    <a:srgbClr val="1BD3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1" autoAdjust="0"/>
    <p:restoredTop sz="94660"/>
  </p:normalViewPr>
  <p:slideViewPr>
    <p:cSldViewPr>
      <p:cViewPr>
        <p:scale>
          <a:sx n="100" d="100"/>
          <a:sy n="100" d="100"/>
        </p:scale>
        <p:origin x="-36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8F44E-225D-46A7-8F78-95B143F1B367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1B04-B97B-40A0-8072-91021D2B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48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909DE-7D80-4BE2-BB4C-C9835376B278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A51C7-B5E0-481E-A943-28565AFA9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08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CE90-EED8-4447-82AC-C25CAB0C8B93}" type="datetime1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41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7574-8D49-4C3E-9772-6EEA2B520E61}" type="datetime1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2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4ECE-4B22-4EF3-8FF9-325A880A06BF}" type="datetime1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96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5943-989E-44B3-BD67-1C6BE505F544}" type="datetime1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09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95D6-AD2F-4F79-BE8E-245927E284FE}" type="datetime1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7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8846-FD69-4885-9456-722310208C3A}" type="datetime1">
              <a:rPr lang="ru-RU" smtClean="0"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9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0325-E8C9-411B-B02E-13E200B3BA9E}" type="datetime1">
              <a:rPr lang="ru-RU" smtClean="0"/>
              <a:t>31.05.2017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75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D35A2-EE04-4864-8142-88634FEA0DC9}" type="datetime1">
              <a:rPr lang="ru-RU" smtClean="0"/>
              <a:t>31.05.2017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6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1096-8E13-46C9-965E-CE8215CF00AA}" type="datetime1">
              <a:rPr lang="ru-RU" smtClean="0"/>
              <a:t>31.05.2017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58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490E-3B72-41EE-A81D-8F4280711E6F}" type="datetime1">
              <a:rPr lang="ru-RU" smtClean="0"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42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4184B-919F-4055-A067-13E13A92F5CD}" type="datetime1">
              <a:rPr lang="ru-RU" smtClean="0"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79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2C86F-18F4-478C-9909-759EDF27FCA3}" type="datetime1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160D4-FFD7-4565-A39C-370F1F843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54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i.kz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i.kz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\\server-do\Общая папка\Логотип 2015\для документов\SUO_Cover_R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996952"/>
            <a:ext cx="7632848" cy="3096344"/>
          </a:xfrm>
          <a:noFill/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Century Gothic" pitchFamily="34" charset="0"/>
              </a:rPr>
              <a:t/>
            </a:r>
            <a:br>
              <a:rPr lang="ru-RU" sz="3200" b="1" dirty="0" smtClean="0">
                <a:solidFill>
                  <a:srgbClr val="0000FF"/>
                </a:solidFill>
                <a:latin typeface="Century Gothic" pitchFamily="34" charset="0"/>
              </a:rPr>
            </a:br>
            <a:r>
              <a:rPr lang="ru-RU" sz="3200" b="1" dirty="0" smtClean="0">
                <a:solidFill>
                  <a:srgbClr val="0000FF"/>
                </a:solidFill>
                <a:latin typeface="Century Gothic" pitchFamily="34" charset="0"/>
              </a:rPr>
              <a:t/>
            </a:r>
            <a:br>
              <a:rPr lang="ru-RU" sz="3200" b="1" dirty="0" smtClean="0">
                <a:solidFill>
                  <a:srgbClr val="0000FF"/>
                </a:solidFill>
                <a:latin typeface="Century Gothic" pitchFamily="34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  <a:t>Организация обучения </a:t>
            </a:r>
            <a:b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  <a:t>Надлежащим Фармацевтическим Практикам</a:t>
            </a:r>
            <a:b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Century Gothic" pitchFamily="34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Century Gothic" pitchFamily="34" charset="0"/>
              </a:rPr>
              <a:t/>
            </a:r>
            <a:br>
              <a:rPr lang="ru-RU" sz="2400" b="1" dirty="0" smtClean="0">
                <a:solidFill>
                  <a:srgbClr val="0000FF"/>
                </a:solidFill>
                <a:latin typeface="Century Gothic" pitchFamily="34" charset="0"/>
              </a:rPr>
            </a:br>
            <a:r>
              <a:rPr lang="ru-RU" sz="1800" dirty="0" smtClean="0">
                <a:solidFill>
                  <a:srgbClr val="0070C0"/>
                </a:solidFill>
                <a:latin typeface="Century Gothic" pitchFamily="34" charset="0"/>
              </a:rPr>
              <a:t>.</a:t>
            </a:r>
            <a:r>
              <a:rPr lang="ru-RU" sz="2200" dirty="0" smtClean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ru-RU" sz="3200" b="1" dirty="0" smtClean="0">
                <a:solidFill>
                  <a:srgbClr val="0000FF"/>
                </a:solidFill>
                <a:latin typeface="Century Gothic" pitchFamily="34" charset="0"/>
              </a:rPr>
              <a:t/>
            </a:r>
            <a:br>
              <a:rPr lang="ru-RU" sz="3200" b="1" dirty="0" smtClean="0">
                <a:solidFill>
                  <a:srgbClr val="0000FF"/>
                </a:solidFill>
                <a:latin typeface="Century Gothic" pitchFamily="34" charset="0"/>
              </a:rPr>
            </a:br>
            <a:endParaRPr lang="ru-RU" sz="3200" b="1" dirty="0">
              <a:solidFill>
                <a:srgbClr val="0000FF"/>
              </a:solidFill>
              <a:latin typeface="Century Gothic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>
                <a:latin typeface="Century Gothic" pitchFamily="34" charset="0"/>
              </a:rPr>
              <a:t>1</a:t>
            </a:fld>
            <a:endParaRPr lang="ru-RU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69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erver-do\Общая папка\Логотип 2015\для документов\SUO_Page_Empt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36904" cy="61926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В соответствии с требованиями Кодекса Республики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К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азахстан 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от 18 сентября 2009 года № 193-IV ЗРК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«О здоровье народа и системе здравоохранения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»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Уполномоченным органом в сфере здравоохранения проводится 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</a:rPr>
              <a:t>масштабная работа по внедрению 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</a:rPr>
              <a:t>и развитию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Надлежащих Фармацевтических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Практик (</a:t>
            </a:r>
            <a:r>
              <a:rPr lang="en-US" sz="2000" dirty="0" smtClean="0">
                <a:solidFill>
                  <a:schemeClr val="accent1"/>
                </a:solidFill>
                <a:latin typeface="Century Gothic" pitchFamily="34" charset="0"/>
              </a:rPr>
              <a:t>GXP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)                              на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предприятиях фармацевтической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отрасли.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                                                                                                                   Одним из приоритетных направлений этой деятельности является 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</a:rPr>
              <a:t>обучение стандартам </a:t>
            </a:r>
            <a:r>
              <a:rPr lang="en-US" sz="2000" b="1" dirty="0" smtClean="0">
                <a:solidFill>
                  <a:schemeClr val="accent1"/>
                </a:solidFill>
                <a:latin typeface="Century Gothic" pitchFamily="34" charset="0"/>
              </a:rPr>
              <a:t>GXP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: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Надлежащая Лабораторная Практика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(GLP),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               Надлежащая Клиническая Практика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(GCP),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                 Надлежащая Производственная Практика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(GMP),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Надлежащая Дистрибьюторская Практика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(GDP),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Надлежащая Аптечная Практика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(GPP),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                          Надлежащая Практика </a:t>
            </a:r>
            <a:r>
              <a:rPr lang="ru-RU" sz="2000" dirty="0" err="1" smtClean="0">
                <a:solidFill>
                  <a:schemeClr val="accent1"/>
                </a:solidFill>
                <a:latin typeface="Century Gothic" pitchFamily="34" charset="0"/>
              </a:rPr>
              <a:t>Фармаконадзора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(GVP) и другие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>
                <a:latin typeface="Century Gothic" pitchFamily="34" charset="0"/>
              </a:rPr>
              <a:t>2</a:t>
            </a:fld>
            <a:endParaRPr lang="ru-RU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41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server-do\Общая папка\Логотип 2015\для документов\SUO_Page_Empt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Организация обучения </a:t>
            </a:r>
            <a:b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</a:br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Надлежащим Фармацевтическим Практикам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В НЦЭЛС, ИМН И МТ создано 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</a:rPr>
              <a:t>Управление 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</a:rPr>
              <a:t>по внедрению и развитию надлежащих фармацевтических практик и международных 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</a:rPr>
              <a:t>стандартов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, одной из функций которого является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 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</a:rPr>
              <a:t>проведение 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</a:rPr>
              <a:t>обучения  принципам и правилам регулирования лекарственных средств и медицинских изделий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, в том числе требованиям Надлежащих фармацевтических практик (GXP) и международных стандартов, как в рамках национального законодательства, так и с учётом международного и региональных практик (ЕС, </a:t>
            </a:r>
            <a:r>
              <a:rPr lang="ru-RU" sz="2000" dirty="0" err="1">
                <a:solidFill>
                  <a:schemeClr val="accent1"/>
                </a:solidFill>
                <a:latin typeface="Century Gothic" pitchFamily="34" charset="0"/>
              </a:rPr>
              <a:t>ЕврАзЭС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)  </a:t>
            </a:r>
            <a:endParaRPr lang="ru-RU" sz="2000" dirty="0">
              <a:solidFill>
                <a:schemeClr val="accent1"/>
              </a:solidFill>
              <a:latin typeface="Century Gothic" pitchFamily="34" charset="0"/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 </a:t>
            </a:r>
            <a:endParaRPr lang="ru-RU" sz="2000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>
                <a:latin typeface="Century Gothic" pitchFamily="34" charset="0"/>
              </a:rPr>
              <a:t>3</a:t>
            </a:fld>
            <a:endParaRPr lang="ru-RU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0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server-do\Общая папка\Логотип 2015\для документов\SUO_Page_Empt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Организация обучения </a:t>
            </a:r>
            <a:b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</a:br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Надлежащим Фармацевтическим Практикам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</a:rPr>
              <a:t>Предлагаемые темы обучения:</a:t>
            </a:r>
          </a:p>
          <a:p>
            <a:pPr algn="ctr"/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Надлежащая дистрибьюторская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практика (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GDP) </a:t>
            </a:r>
            <a:r>
              <a:rPr lang="en-US" sz="2000" dirty="0" smtClean="0">
                <a:solidFill>
                  <a:schemeClr val="accent1"/>
                </a:solidFill>
                <a:latin typeface="Century Gothic" pitchFamily="34" charset="0"/>
              </a:rPr>
              <a:t>(16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ч.)</a:t>
            </a:r>
            <a:endParaRPr lang="ru-RU" sz="2000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algn="ctr"/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Надлежащая 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аптечная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практика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 (GPP)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(16 ч.)</a:t>
            </a:r>
          </a:p>
          <a:p>
            <a:pPr algn="ctr"/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Надлежащая дистрибьюторская (GDP) и надлежащая аптечная (GPP)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практики</a:t>
            </a:r>
            <a:r>
              <a:rPr lang="ru-RU" sz="2000" dirty="0">
                <a:solidFill>
                  <a:schemeClr val="accent1"/>
                </a:solidFill>
                <a:latin typeface="Century Gothic" pitchFamily="34" charset="0"/>
              </a:rPr>
              <a:t> 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(54 ч.)</a:t>
            </a:r>
          </a:p>
          <a:p>
            <a:pPr algn="ctr"/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</a:rPr>
              <a:t>142</a:t>
            </a:r>
            <a:r>
              <a:rPr lang="ru-RU" sz="2000" dirty="0" smtClean="0">
                <a:solidFill>
                  <a:schemeClr val="accent1"/>
                </a:solidFill>
                <a:latin typeface="Century Gothic" pitchFamily="34" charset="0"/>
              </a:rPr>
              <a:t> слушателя было обучено с 2016 г. по настоящее время по темам </a:t>
            </a:r>
            <a:r>
              <a:rPr lang="en-US" sz="2000" b="1" dirty="0" smtClean="0">
                <a:solidFill>
                  <a:schemeClr val="accent1"/>
                </a:solidFill>
                <a:latin typeface="Century Gothic" pitchFamily="34" charset="0"/>
              </a:rPr>
              <a:t>GDP 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</a:rPr>
              <a:t>и </a:t>
            </a:r>
            <a:r>
              <a:rPr lang="en-US" sz="2000" b="1" dirty="0" smtClean="0">
                <a:solidFill>
                  <a:schemeClr val="accent1"/>
                </a:solidFill>
                <a:latin typeface="Century Gothic" pitchFamily="34" charset="0"/>
              </a:rPr>
              <a:t>GPP</a:t>
            </a:r>
            <a:endParaRPr lang="ru-RU" sz="2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>
                <a:latin typeface="Century Gothic" pitchFamily="34" charset="0"/>
              </a:rPr>
              <a:t>4</a:t>
            </a:fld>
            <a:endParaRPr lang="ru-RU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83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server-do\Общая папка\Логотип 2015\для документов\SUO_Page_Empt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Организация обучения </a:t>
            </a:r>
            <a:b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</a:br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Надлежащим Фармацевтическим Практикам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По окончании курса слушателям вручаются Свидетельства об обучении</a:t>
            </a:r>
            <a:endParaRPr lang="ru-RU" sz="1800" dirty="0">
              <a:solidFill>
                <a:schemeClr val="accent1"/>
              </a:solidFill>
              <a:latin typeface="Century Gothic" pitchFamily="34" charset="0"/>
              <a:ea typeface="Times New Roman"/>
            </a:endParaRPr>
          </a:p>
          <a:p>
            <a:pPr algn="ctr"/>
            <a:endParaRPr lang="ru-RU" sz="1800" dirty="0">
              <a:solidFill>
                <a:schemeClr val="accent1"/>
              </a:solidFill>
              <a:latin typeface="Century Gothic" pitchFamily="34" charset="0"/>
              <a:ea typeface="Times New Roman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Календарно-тематический план 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обучения 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на 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2017 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год представлен на веб-сайте </a:t>
            </a:r>
            <a:r>
              <a:rPr lang="ru-RU" sz="2000" b="1" u="sng" dirty="0">
                <a:solidFill>
                  <a:schemeClr val="accent1"/>
                </a:solidFill>
                <a:latin typeface="Century Gothic" pitchFamily="34" charset="0"/>
                <a:ea typeface="Times New Roman"/>
                <a:hlinkClick r:id="rId3"/>
              </a:rPr>
              <a:t>www.dari.kz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. </a:t>
            </a:r>
            <a:endParaRPr lang="ru-RU" sz="1800" dirty="0">
              <a:solidFill>
                <a:schemeClr val="accent1"/>
              </a:solidFill>
              <a:latin typeface="Century Gothic" pitchFamily="34" charset="0"/>
              <a:ea typeface="Times New Roman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 </a:t>
            </a:r>
            <a:endParaRPr lang="ru-RU" sz="1800" dirty="0">
              <a:solidFill>
                <a:schemeClr val="accent1"/>
              </a:solidFill>
              <a:latin typeface="Century Gothic" pitchFamily="34" charset="0"/>
              <a:ea typeface="Times New Roman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Ваши предложения по тематикам тренингов можно направлять в  наш адрес по электронной почте </a:t>
            </a:r>
            <a:r>
              <a:rPr lang="en-US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E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.</a:t>
            </a:r>
            <a:r>
              <a:rPr lang="en-US" sz="2000" b="1" dirty="0" err="1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Stepkina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@</a:t>
            </a:r>
            <a:r>
              <a:rPr lang="en-US" sz="2000" b="1" dirty="0" err="1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dari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.</a:t>
            </a:r>
            <a:r>
              <a:rPr lang="en-US" sz="2000" b="1" dirty="0" err="1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kz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, 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а </a:t>
            </a:r>
            <a:r>
              <a:rPr lang="ru-RU" sz="2000" b="1" dirty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также в письменном виде </a:t>
            </a:r>
            <a:endParaRPr lang="en-US" sz="2000" b="1" dirty="0" smtClean="0">
              <a:solidFill>
                <a:schemeClr val="accent1"/>
              </a:solidFill>
              <a:latin typeface="Century Gothic" pitchFamily="34" charset="0"/>
              <a:ea typeface="Times New Roman"/>
            </a:endParaRPr>
          </a:p>
          <a:p>
            <a:pPr marL="0" indent="0" algn="ctr">
              <a:buNone/>
            </a:pPr>
            <a:endParaRPr lang="en-US" sz="2000" b="1" dirty="0">
              <a:solidFill>
                <a:schemeClr val="accent1"/>
              </a:solidFill>
              <a:latin typeface="Century Gothic" pitchFamily="34" charset="0"/>
              <a:ea typeface="Times New Roman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Для записи на обучающие мероприятия можете контактировать с </a:t>
            </a:r>
            <a:r>
              <a:rPr lang="ru-RU" sz="2000" b="1" dirty="0" err="1" smtClean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Макпал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ru-RU" sz="2000" b="1" dirty="0" err="1" smtClean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Карибай</a:t>
            </a:r>
            <a:r>
              <a:rPr lang="ru-RU" sz="2000" b="1" dirty="0" smtClean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: +7(722)2731683, </a:t>
            </a:r>
            <a:r>
              <a:rPr lang="en-US" sz="2000" b="1" dirty="0" smtClean="0">
                <a:solidFill>
                  <a:schemeClr val="accent1"/>
                </a:solidFill>
                <a:latin typeface="Century Gothic" pitchFamily="34" charset="0"/>
                <a:ea typeface="Times New Roman"/>
              </a:rPr>
              <a:t>m.karibay@dari.kz</a:t>
            </a:r>
            <a:endParaRPr lang="ru-RU" sz="1800" dirty="0">
              <a:solidFill>
                <a:schemeClr val="accent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>
                <a:latin typeface="Century Gothic" pitchFamily="34" charset="0"/>
              </a:rPr>
              <a:t>5</a:t>
            </a:fld>
            <a:endParaRPr lang="ru-RU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88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server-do\Общая папка\Логотип 2015\для документов\SUO_Page_Empt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Организация обучения </a:t>
            </a:r>
            <a:b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</a:br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Надлежащим Фармацевтическим Практикам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marL="0" lvl="0" indent="0" algn="ctr">
              <a:buNone/>
            </a:pPr>
            <a:r>
              <a:rPr lang="ru-RU" sz="2200" b="1" dirty="0">
                <a:solidFill>
                  <a:srgbClr val="4F81BD"/>
                </a:solidFill>
                <a:latin typeface="Century Gothic" pitchFamily="34" charset="0"/>
              </a:rPr>
              <a:t>Доступ к стандартам </a:t>
            </a:r>
            <a:r>
              <a:rPr lang="ru-RU" sz="2200" b="1" dirty="0" smtClean="0">
                <a:solidFill>
                  <a:srgbClr val="4F81BD"/>
                </a:solidFill>
                <a:latin typeface="Century Gothic" pitchFamily="34" charset="0"/>
              </a:rPr>
              <a:t>Надлежащих Фармацевтических Практик </a:t>
            </a:r>
            <a:r>
              <a:rPr lang="ru-RU" sz="2200" b="1" dirty="0">
                <a:solidFill>
                  <a:srgbClr val="4F81BD"/>
                </a:solidFill>
                <a:latin typeface="Century Gothic" pitchFamily="34" charset="0"/>
              </a:rPr>
              <a:t>(</a:t>
            </a:r>
            <a:r>
              <a:rPr lang="ru-RU" sz="2200" b="1" dirty="0" smtClean="0">
                <a:solidFill>
                  <a:srgbClr val="4F81BD"/>
                </a:solidFill>
                <a:latin typeface="Century Gothic" pitchFamily="34" charset="0"/>
              </a:rPr>
              <a:t>GХP</a:t>
            </a:r>
            <a:r>
              <a:rPr lang="ru-RU" sz="2200" b="1" dirty="0">
                <a:solidFill>
                  <a:srgbClr val="4F81BD"/>
                </a:solidFill>
                <a:latin typeface="Century Gothic" pitchFamily="34" charset="0"/>
              </a:rPr>
              <a:t>), </a:t>
            </a:r>
            <a:r>
              <a:rPr lang="ru-RU" sz="2200" b="1" dirty="0" smtClean="0">
                <a:solidFill>
                  <a:srgbClr val="4F81BD"/>
                </a:solidFill>
                <a:latin typeface="Century Gothic" pitchFamily="34" charset="0"/>
              </a:rPr>
              <a:t>утвержденным </a:t>
            </a:r>
            <a:r>
              <a:rPr lang="ru-RU" sz="2200" b="1" dirty="0">
                <a:solidFill>
                  <a:srgbClr val="4F81BD"/>
                </a:solidFill>
                <a:latin typeface="Century Gothic" pitchFamily="34" charset="0"/>
              </a:rPr>
              <a:t>приказом МЗСР РК от </a:t>
            </a:r>
            <a:r>
              <a:rPr lang="ru-RU" sz="2200" b="1" dirty="0" smtClean="0">
                <a:solidFill>
                  <a:srgbClr val="4F81BD"/>
                </a:solidFill>
                <a:latin typeface="Century Gothic" pitchFamily="34" charset="0"/>
              </a:rPr>
              <a:t>               27 </a:t>
            </a:r>
            <a:r>
              <a:rPr lang="ru-RU" sz="2200" b="1" dirty="0">
                <a:solidFill>
                  <a:srgbClr val="4F81BD"/>
                </a:solidFill>
                <a:latin typeface="Century Gothic" pitchFamily="34" charset="0"/>
              </a:rPr>
              <a:t>мая 2015 года № 392, а также к законодательной и нормативной базе </a:t>
            </a:r>
            <a:r>
              <a:rPr lang="ru-RU" sz="2200" b="1" dirty="0" smtClean="0">
                <a:solidFill>
                  <a:srgbClr val="4F81BD"/>
                </a:solidFill>
                <a:latin typeface="Century Gothic" pitchFamily="34" charset="0"/>
              </a:rPr>
              <a:t>в сфере обращения лекарственных средств и медицинских изделий </a:t>
            </a:r>
          </a:p>
          <a:p>
            <a:pPr marL="0" lvl="0" indent="0" algn="ctr">
              <a:buNone/>
            </a:pPr>
            <a:r>
              <a:rPr lang="ru-RU" sz="2200" b="1" dirty="0" smtClean="0">
                <a:solidFill>
                  <a:srgbClr val="4F81BD"/>
                </a:solidFill>
                <a:latin typeface="Century Gothic" pitchFamily="34" charset="0"/>
              </a:rPr>
              <a:t>на веб-сайте </a:t>
            </a:r>
            <a:r>
              <a:rPr lang="en-US" sz="2200" b="1" u="sng" dirty="0">
                <a:solidFill>
                  <a:srgbClr val="4F81BD"/>
                </a:solidFill>
                <a:latin typeface="Century Gothic" pitchFamily="34" charset="0"/>
                <a:hlinkClick r:id="rId3"/>
              </a:rPr>
              <a:t>www</a:t>
            </a:r>
            <a:r>
              <a:rPr lang="ru-RU" sz="2200" b="1" u="sng" dirty="0">
                <a:solidFill>
                  <a:srgbClr val="4F81BD"/>
                </a:solidFill>
                <a:latin typeface="Century Gothic" pitchFamily="34" charset="0"/>
                <a:hlinkClick r:id="rId3"/>
              </a:rPr>
              <a:t>.</a:t>
            </a:r>
            <a:r>
              <a:rPr lang="en-US" sz="2200" b="1" u="sng" dirty="0" err="1">
                <a:solidFill>
                  <a:srgbClr val="4F81BD"/>
                </a:solidFill>
                <a:latin typeface="Century Gothic" pitchFamily="34" charset="0"/>
                <a:hlinkClick r:id="rId3"/>
              </a:rPr>
              <a:t>dari</a:t>
            </a:r>
            <a:r>
              <a:rPr lang="ru-RU" sz="2200" b="1" u="sng" dirty="0">
                <a:solidFill>
                  <a:srgbClr val="4F81BD"/>
                </a:solidFill>
                <a:latin typeface="Century Gothic" pitchFamily="34" charset="0"/>
                <a:hlinkClick r:id="rId3"/>
              </a:rPr>
              <a:t>.</a:t>
            </a:r>
            <a:r>
              <a:rPr lang="en-US" sz="2200" b="1" u="sng" dirty="0" err="1" smtClean="0">
                <a:solidFill>
                  <a:srgbClr val="4F81BD"/>
                </a:solidFill>
                <a:latin typeface="Century Gothic" pitchFamily="34" charset="0"/>
                <a:hlinkClick r:id="rId3"/>
              </a:rPr>
              <a:t>kz</a:t>
            </a:r>
            <a:endParaRPr lang="ru-RU" sz="22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>
                <a:latin typeface="Century Gothic" pitchFamily="34" charset="0"/>
              </a:rPr>
              <a:t>6</a:t>
            </a:fld>
            <a:endParaRPr lang="ru-RU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79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\\server-do\Общая папка\Логотип 2015\для документов\SUO_Cov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3212976"/>
            <a:ext cx="5760640" cy="15481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Century Gothic" pitchFamily="34" charset="0"/>
              </a:rPr>
              <a:t>Благодарю за внимание!</a:t>
            </a:r>
            <a:endParaRPr lang="ru-RU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60D4-FFD7-4565-A39C-370F1F84326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48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303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Организация обучения  Надлежащим Фармацевтическим Практикам     .  </vt:lpstr>
      <vt:lpstr>Презентация PowerPoint</vt:lpstr>
      <vt:lpstr>Организация обучения  Надлежащим Фармацевтическим Практикам</vt:lpstr>
      <vt:lpstr>Организация обучения  Надлежащим Фармацевтическим Практикам</vt:lpstr>
      <vt:lpstr>Организация обучения  Надлежащим Фармацевтическим Практикам</vt:lpstr>
      <vt:lpstr>Организация обучения  Надлежащим Фармацевтическим Практикам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клиническим исследованиям лекарственных средств, медицинских изделий в РК и ЕАЭС</dc:title>
  <dc:creator>Байдуллаева Шынар Амановна</dc:creator>
  <cp:lastModifiedBy>Мирбулатов Дамир Мирбулатулы</cp:lastModifiedBy>
  <cp:revision>145</cp:revision>
  <cp:lastPrinted>2017-05-31T03:19:23Z</cp:lastPrinted>
  <dcterms:created xsi:type="dcterms:W3CDTF">2016-01-18T03:39:00Z</dcterms:created>
  <dcterms:modified xsi:type="dcterms:W3CDTF">2017-05-31T03:19:33Z</dcterms:modified>
</cp:coreProperties>
</file>